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  <p:sldMasterId id="2147483653" r:id="rId6"/>
  </p:sldMasterIdLst>
  <p:notesMasterIdLst>
    <p:notesMasterId r:id="rId21"/>
  </p:notesMasterIdLst>
  <p:sldIdLst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941"/>
    <a:srgbClr val="A4D1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990A19-7917-4285-9D39-AFDBAAFD96BA}" v="31" dt="2020-05-26T11:43:02.9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10" autoAdjust="0"/>
    <p:restoredTop sz="94660"/>
  </p:normalViewPr>
  <p:slideViewPr>
    <p:cSldViewPr>
      <p:cViewPr varScale="1">
        <p:scale>
          <a:sx n="110" d="100"/>
          <a:sy n="110" d="100"/>
        </p:scale>
        <p:origin x="778" y="67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47" Type="http://schemas.microsoft.com/office/2015/10/relationships/revisionInfo" Target="revisionInfo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376834473588966E-2"/>
          <c:y val="5.2203248031496063E-2"/>
          <c:w val="0.88286583748759095"/>
          <c:h val="0.878567421259842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DC-4465-A5C1-C504EB0562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DC-4465-A5C1-C504EB05625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DC-4465-A5C1-C504EB0562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1092898960"/>
        <c:axId val="1092904400"/>
      </c:barChart>
      <c:catAx>
        <c:axId val="1092898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904400"/>
        <c:crosses val="autoZero"/>
        <c:auto val="1"/>
        <c:lblAlgn val="ctr"/>
        <c:lblOffset val="100"/>
        <c:noMultiLvlLbl val="0"/>
      </c:catAx>
      <c:valAx>
        <c:axId val="1092904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898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376834473588966E-2"/>
          <c:y val="5.2203248031496063E-2"/>
          <c:w val="0.88286583748759095"/>
          <c:h val="0.878567421259842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DC-4465-A5C1-C504EB0562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DC-4465-A5C1-C504EB05625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DC-4465-A5C1-C504EB0562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1092898960"/>
        <c:axId val="1092904400"/>
      </c:barChart>
      <c:catAx>
        <c:axId val="1092898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904400"/>
        <c:crosses val="autoZero"/>
        <c:auto val="1"/>
        <c:lblAlgn val="ctr"/>
        <c:lblOffset val="100"/>
        <c:noMultiLvlLbl val="0"/>
      </c:catAx>
      <c:valAx>
        <c:axId val="1092904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898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376834473588966E-2"/>
          <c:y val="5.2203248031496063E-2"/>
          <c:w val="0.88286583748759095"/>
          <c:h val="0.878567421259842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DC-4465-A5C1-C504EB0562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DC-4465-A5C1-C504EB05625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DC-4465-A5C1-C504EB0562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1092898960"/>
        <c:axId val="1092904400"/>
      </c:barChart>
      <c:catAx>
        <c:axId val="1092898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904400"/>
        <c:crosses val="autoZero"/>
        <c:auto val="1"/>
        <c:lblAlgn val="ctr"/>
        <c:lblOffset val="100"/>
        <c:noMultiLvlLbl val="0"/>
      </c:catAx>
      <c:valAx>
        <c:axId val="1092904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898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Tartalom helye 3"/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270375" y="1642525"/>
          <a:ext cx="7752850" cy="3798879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3" name="Tartalom helye 5"/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250551" y="1580361"/>
          <a:ext cx="7792498" cy="3861043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4" name="Tartalom helye 3"/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529700" y="1500491"/>
          <a:ext cx="7234199" cy="3940913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8F08D-2A77-4F96-94EF-F00314F2ACBC}" type="datetimeFigureOut">
              <a:rPr lang="hu-HU" smtClean="0"/>
              <a:t>2020. 10. 11.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90C2C-3896-474A-A302-06B64BC730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3356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EF3A8-5B94-4B90-B9C1-B284FB414469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8547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23878"/>
            <a:ext cx="9144000" cy="51754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241422"/>
            <a:ext cx="9144000" cy="4320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pic>
        <p:nvPicPr>
          <p:cNvPr id="1027" name="Picture 3" descr="G:\002-KIMS BUSINESS\007-02-Googleslidesppt\02-GSppt-Contents-Kim\20170429\07-\item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42" y="310690"/>
            <a:ext cx="6414918" cy="325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2" name="Rectangle 1"/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3568" y="1335357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83568" y="2527876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83568" y="3720395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2166260" y="1335357"/>
            <a:ext cx="6977740" cy="1011600"/>
          </a:xfrm>
          <a:prstGeom prst="rect">
            <a:avLst/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166260" y="2527876"/>
            <a:ext cx="6977740" cy="1011600"/>
          </a:xfrm>
          <a:prstGeom prst="rect">
            <a:avLst/>
          </a:prstGeom>
          <a:solidFill>
            <a:schemeClr val="accent2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28"/>
          <p:cNvSpPr/>
          <p:nvPr userDrawn="1"/>
        </p:nvSpPr>
        <p:spPr>
          <a:xfrm>
            <a:off x="2166260" y="3720395"/>
            <a:ext cx="6977740" cy="10116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0" y="1335357"/>
            <a:ext cx="511906" cy="101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Rectangle 30"/>
          <p:cNvSpPr/>
          <p:nvPr userDrawn="1"/>
        </p:nvSpPr>
        <p:spPr>
          <a:xfrm>
            <a:off x="0" y="2527876"/>
            <a:ext cx="511906" cy="101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Rectangle 31"/>
          <p:cNvSpPr/>
          <p:nvPr userDrawn="1"/>
        </p:nvSpPr>
        <p:spPr>
          <a:xfrm>
            <a:off x="0" y="3720395"/>
            <a:ext cx="511906" cy="1011600"/>
          </a:xfrm>
          <a:prstGeom prst="rect">
            <a:avLst/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3" name="Group 2">
            <a:extLst>
              <a:ext uri="{FF2B5EF4-FFF2-40B4-BE49-F238E27FC236}">
                <a16:creationId xmlns:a16="http://schemas.microsoft.com/office/drawing/2014/main" id="{6E3CB9E0-2383-4255-9EF1-8268A614EEEE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4" name="Rectangle 1">
              <a:extLst>
                <a:ext uri="{FF2B5EF4-FFF2-40B4-BE49-F238E27FC236}">
                  <a16:creationId xmlns:a16="http://schemas.microsoft.com/office/drawing/2014/main" id="{4B0CF6BD-3392-4544-A141-29F47B1CE57E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id="{622324D8-4779-4A27-9B32-A15B60CA1E3F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7">
              <a:extLst>
                <a:ext uri="{FF2B5EF4-FFF2-40B4-BE49-F238E27FC236}">
                  <a16:creationId xmlns:a16="http://schemas.microsoft.com/office/drawing/2014/main" id="{70D2B963-189F-4326-8718-BF324BCA16CC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8">
              <a:extLst>
                <a:ext uri="{FF2B5EF4-FFF2-40B4-BE49-F238E27FC236}">
                  <a16:creationId xmlns:a16="http://schemas.microsoft.com/office/drawing/2014/main" id="{7759F427-4CFF-402D-BAC9-E6272942E259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1">
              <a:extLst>
                <a:ext uri="{FF2B5EF4-FFF2-40B4-BE49-F238E27FC236}">
                  <a16:creationId xmlns:a16="http://schemas.microsoft.com/office/drawing/2014/main" id="{21B2D139-E4A6-4AA1-9E91-EB0C320C9588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2">
              <a:extLst>
                <a:ext uri="{FF2B5EF4-FFF2-40B4-BE49-F238E27FC236}">
                  <a16:creationId xmlns:a16="http://schemas.microsoft.com/office/drawing/2014/main" id="{E22D69FE-AEE2-458A-BB65-4421D40B3C1E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3">
              <a:extLst>
                <a:ext uri="{FF2B5EF4-FFF2-40B4-BE49-F238E27FC236}">
                  <a16:creationId xmlns:a16="http://schemas.microsoft.com/office/drawing/2014/main" id="{3E9B7D25-0B74-47AD-A341-CC17CE7D3CF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4">
              <a:extLst>
                <a:ext uri="{FF2B5EF4-FFF2-40B4-BE49-F238E27FC236}">
                  <a16:creationId xmlns:a16="http://schemas.microsoft.com/office/drawing/2014/main" id="{18243A91-A937-4727-AA0C-64F7155E171A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5">
              <a:extLst>
                <a:ext uri="{FF2B5EF4-FFF2-40B4-BE49-F238E27FC236}">
                  <a16:creationId xmlns:a16="http://schemas.microsoft.com/office/drawing/2014/main" id="{DB98DEF8-FADC-4903-9196-0628B7FF4D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6">
              <a:extLst>
                <a:ext uri="{FF2B5EF4-FFF2-40B4-BE49-F238E27FC236}">
                  <a16:creationId xmlns:a16="http://schemas.microsoft.com/office/drawing/2014/main" id="{476076CE-F29A-4765-BAB5-55EF8812AA28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7564AFBA-D0EF-48DA-A6B6-20BBAB6A51E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18">
              <a:extLst>
                <a:ext uri="{FF2B5EF4-FFF2-40B4-BE49-F238E27FC236}">
                  <a16:creationId xmlns:a16="http://schemas.microsoft.com/office/drawing/2014/main" id="{95C98BE3-6F7D-4D6D-A2E6-A7DCB674C51A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19">
              <a:extLst>
                <a:ext uri="{FF2B5EF4-FFF2-40B4-BE49-F238E27FC236}">
                  <a16:creationId xmlns:a16="http://schemas.microsoft.com/office/drawing/2014/main" id="{9654DC83-FBA6-4C1B-8A2E-CCDCC688FEE7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20">
              <a:extLst>
                <a:ext uri="{FF2B5EF4-FFF2-40B4-BE49-F238E27FC236}">
                  <a16:creationId xmlns:a16="http://schemas.microsoft.com/office/drawing/2014/main" id="{09B23FBB-894F-4244-A484-4FA3442C3C2D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21">
              <a:extLst>
                <a:ext uri="{FF2B5EF4-FFF2-40B4-BE49-F238E27FC236}">
                  <a16:creationId xmlns:a16="http://schemas.microsoft.com/office/drawing/2014/main" id="{04F25DA4-74DC-4F1B-9ACF-4FA301DEEDD5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22">
              <a:extLst>
                <a:ext uri="{FF2B5EF4-FFF2-40B4-BE49-F238E27FC236}">
                  <a16:creationId xmlns:a16="http://schemas.microsoft.com/office/drawing/2014/main" id="{47C35BF7-5E1C-4341-8835-40B8D75CE509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 userDrawn="1"/>
        </p:nvSpPr>
        <p:spPr>
          <a:xfrm>
            <a:off x="3563888" y="1459377"/>
            <a:ext cx="3312127" cy="360000"/>
          </a:xfrm>
          <a:prstGeom prst="homePlate">
            <a:avLst>
              <a:gd name="adj" fmla="val 58282"/>
            </a:avLst>
          </a:prstGeom>
          <a:solidFill>
            <a:schemeClr val="accent4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Pentagon 7"/>
          <p:cNvSpPr/>
          <p:nvPr userDrawn="1"/>
        </p:nvSpPr>
        <p:spPr>
          <a:xfrm>
            <a:off x="3563888" y="1963541"/>
            <a:ext cx="3672128" cy="360000"/>
          </a:xfrm>
          <a:prstGeom prst="homePlate">
            <a:avLst>
              <a:gd name="adj" fmla="val 58282"/>
            </a:avLst>
          </a:prstGeom>
          <a:solidFill>
            <a:schemeClr val="accent3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Pentagon 8"/>
          <p:cNvSpPr/>
          <p:nvPr userDrawn="1"/>
        </p:nvSpPr>
        <p:spPr>
          <a:xfrm>
            <a:off x="3563888" y="2467705"/>
            <a:ext cx="4032128" cy="360000"/>
          </a:xfrm>
          <a:prstGeom prst="homePlate">
            <a:avLst>
              <a:gd name="adj" fmla="val 58282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Pentagon 11"/>
          <p:cNvSpPr/>
          <p:nvPr userDrawn="1"/>
        </p:nvSpPr>
        <p:spPr>
          <a:xfrm>
            <a:off x="3563888" y="2947558"/>
            <a:ext cx="4392128" cy="360000"/>
          </a:xfrm>
          <a:prstGeom prst="homePlate">
            <a:avLst>
              <a:gd name="adj" fmla="val 58282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140705"/>
            <a:ext cx="5218080" cy="26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021006" y="1483269"/>
            <a:ext cx="2501783" cy="18494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C13A72D2-F464-40AB-BCA5-8F0F28F9501E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438FFFA1-D809-4F75-91E8-41D5DE88B0CA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6E9E44BF-838A-43E0-8C09-A63C02F7A596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A0F4344E-487C-4B76-A89D-090E9073C6F4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49C60A68-D099-48B9-9B3C-CA487F566FFB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1E673706-38E3-4D83-B2E4-D892E800DBB5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B2B00D80-B95E-42E5-9669-A63EE75AB1E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3BF28E8B-36EF-45A4-B19C-E3FB3C30889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6219DF2-62AF-47A5-A922-5121B833BBD8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2FE4491E-50BC-4C05-BE33-62624D5A1DB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D644C7C2-1E32-4F96-8E37-5EF1C7B510B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51340D8-5710-48BB-8D79-70178F6A3652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852D8D65-05B6-45C6-B11C-EFB134B1BFD4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676FE479-DB62-4E58-A30D-E949E480A1B8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14E3D49C-E692-4267-9F43-814CD90ADF4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B7A4AE3C-8634-40A6-8134-C80DE28633AC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8D838F89-BC9F-49BF-A2E3-527CFE6E254B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8434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8B87355E-D241-4F84-8E34-F12EFC8C5311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8A80B83A-8DB6-4419-B9E6-5F4B7AD8250B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43C72C95-08A5-4AE8-AA2B-7F0F1D15237D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F744013E-0792-4E51-B21F-CE2E88A9BDF0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5048D8BC-6BEB-40DA-A91D-AE076BF3D670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80C6D9FC-EAE8-4EFC-AD4C-7A54C93E55DE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8CA4EF62-C0AE-487F-99C8-557E9C34CF58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C99470B5-F69C-47A6-A008-A055BC5A021B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B0E86D1-5B0C-4381-A5AE-15D3B0AA4D84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87B717A4-B04E-47EF-9C2D-21FC12E3AC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08993359-6EE8-4F9B-A1B6-07CADFE356A7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8BBF0BD-20A1-4BE9-8F51-98ACCA87025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E5999C32-E7D0-45EA-9ED9-5C3EBEF6D1A2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493FEA4D-D2EC-42FF-815F-E1C62644F9D6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DD68CD7F-C635-4A31-91AE-B21DDAD2D66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7EBF13E9-9DF3-4DA7-870E-B2463BDBB2FD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DFA2D170-A948-4315-9FB0-2033E3DE34DA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7361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23478"/>
            <a:ext cx="8928992" cy="489654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54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715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755" y="1131590"/>
            <a:ext cx="3312368" cy="29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154419" y="1237310"/>
            <a:ext cx="3043041" cy="18420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171" y="1117462"/>
            <a:ext cx="3312368" cy="29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898835" y="1223182"/>
            <a:ext cx="3043041" cy="18420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3647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572000" y="1715444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0" y="3433500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1326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23928" y="0"/>
            <a:ext cx="5220072" cy="31478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1560" y="2787774"/>
            <a:ext cx="2880320" cy="20162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2264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32918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6079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2525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그림 개체 틀 14">
            <a:extLst>
              <a:ext uri="{FF2B5EF4-FFF2-40B4-BE49-F238E27FC236}">
                <a16:creationId xmlns:a16="http://schemas.microsoft.com/office/drawing/2014/main" id="{9ECFE99B-B579-4A3C-A87A-75084AC09EE1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1368152 h 2499742"/>
              <a:gd name="connsiteX3" fmla="*/ 3372247 w 4499992"/>
              <a:gd name="connsiteY3" fmla="*/ 1368152 h 2499742"/>
              <a:gd name="connsiteX4" fmla="*/ 3372247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1368152"/>
                </a:lnTo>
                <a:lnTo>
                  <a:pt x="3372247" y="1368152"/>
                </a:lnTo>
                <a:lnTo>
                  <a:pt x="3372247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F4858D0D-29DA-4F26-AF18-C0DEB17ABC84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4644008" y="0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1137667 w 4499992"/>
              <a:gd name="connsiteY3" fmla="*/ 2499742 h 2499742"/>
              <a:gd name="connsiteX4" fmla="*/ 1137667 w 4499992"/>
              <a:gd name="connsiteY4" fmla="*/ 1368152 h 2499742"/>
              <a:gd name="connsiteX5" fmla="*/ 0 w 4499992"/>
              <a:gd name="connsiteY5" fmla="*/ 136815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1137667" y="2499742"/>
                </a:lnTo>
                <a:lnTo>
                  <a:pt x="1137667" y="1368152"/>
                </a:lnTo>
                <a:lnTo>
                  <a:pt x="0" y="1368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id="{400095AA-D917-4540-B014-EEDB5478D0D8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4644008" y="2643759"/>
            <a:ext cx="4499992" cy="2499742"/>
          </a:xfrm>
          <a:custGeom>
            <a:avLst/>
            <a:gdLst>
              <a:gd name="connsiteX0" fmla="*/ 1137667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0 w 4499992"/>
              <a:gd name="connsiteY3" fmla="*/ 2499742 h 2499742"/>
              <a:gd name="connsiteX4" fmla="*/ 0 w 4499992"/>
              <a:gd name="connsiteY4" fmla="*/ 1118616 h 2499742"/>
              <a:gd name="connsiteX5" fmla="*/ 1137667 w 4499992"/>
              <a:gd name="connsiteY5" fmla="*/ 1118616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1137667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0" y="2499742"/>
                </a:lnTo>
                <a:lnTo>
                  <a:pt x="0" y="1118616"/>
                </a:lnTo>
                <a:lnTo>
                  <a:pt x="1137667" y="11186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id="{E797F658-C176-47C2-AEB4-F20B23921179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0" y="2643759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3372247 w 4499992"/>
              <a:gd name="connsiteY1" fmla="*/ 0 h 2499742"/>
              <a:gd name="connsiteX2" fmla="*/ 3372247 w 4499992"/>
              <a:gd name="connsiteY2" fmla="*/ 1118616 h 2499742"/>
              <a:gd name="connsiteX3" fmla="*/ 4499992 w 4499992"/>
              <a:gd name="connsiteY3" fmla="*/ 1118616 h 2499742"/>
              <a:gd name="connsiteX4" fmla="*/ 4499992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3372247" y="0"/>
                </a:lnTo>
                <a:lnTo>
                  <a:pt x="3372247" y="1118616"/>
                </a:lnTo>
                <a:lnTo>
                  <a:pt x="4499992" y="1118616"/>
                </a:lnTo>
                <a:lnTo>
                  <a:pt x="4499992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45504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491880" y="2571750"/>
            <a:ext cx="2160240" cy="25717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652120" y="2571750"/>
            <a:ext cx="349188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0" y="2561481"/>
            <a:ext cx="1740797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739834" y="2561481"/>
            <a:ext cx="1752046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0" y="3857625"/>
            <a:ext cx="349188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457200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4214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267744" y="0"/>
            <a:ext cx="4608512" cy="5143500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6" name="Rectangle 5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86000" y="1347614"/>
              <a:ext cx="4572000" cy="24482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363838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93990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1347614"/>
            <a:ext cx="9144000" cy="2448272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2" name="Rectangle 1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1923678"/>
              <a:ext cx="9144000" cy="1224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63027" y="2155604"/>
            <a:ext cx="4880973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63027" y="2629180"/>
            <a:ext cx="4880973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107504" y="1131590"/>
            <a:ext cx="8928992" cy="388843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1347614"/>
            <a:ext cx="9144000" cy="2448272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2" name="Rectangle 1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1923678"/>
              <a:ext cx="9144000" cy="1224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63027" y="2155604"/>
            <a:ext cx="4880973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63027" y="2629180"/>
            <a:ext cx="4880973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99714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002-KIMS BUSINESS\007-02-Googleslidesppt\02-GSppt-Contents-Kim\20170429\07-\item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162"/>
            <a:ext cx="2527764" cy="252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3" name="Group 2">
            <a:extLst>
              <a:ext uri="{FF2B5EF4-FFF2-40B4-BE49-F238E27FC236}">
                <a16:creationId xmlns:a16="http://schemas.microsoft.com/office/drawing/2014/main" id="{75A1F0C8-ADE8-49C0-9621-BADA30C5AA62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24" name="Rectangle 1">
              <a:extLst>
                <a:ext uri="{FF2B5EF4-FFF2-40B4-BE49-F238E27FC236}">
                  <a16:creationId xmlns:a16="http://schemas.microsoft.com/office/drawing/2014/main" id="{F8E22D68-A56D-46FD-BC42-93B4EAE80021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8D24A598-D874-4C08-BEA7-301F153CADDB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7">
              <a:extLst>
                <a:ext uri="{FF2B5EF4-FFF2-40B4-BE49-F238E27FC236}">
                  <a16:creationId xmlns:a16="http://schemas.microsoft.com/office/drawing/2014/main" id="{53A13DC6-0EDF-4A8E-8E4D-81768F1DF80B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8">
              <a:extLst>
                <a:ext uri="{FF2B5EF4-FFF2-40B4-BE49-F238E27FC236}">
                  <a16:creationId xmlns:a16="http://schemas.microsoft.com/office/drawing/2014/main" id="{F2E441BD-7BE9-4A75-9DB5-735EC46026C2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C0BF37B3-A371-4645-A8AB-6294FA0012B1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D1F581C4-49C2-4733-8878-B70E3BB3F71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562264D-B2F2-4788-B47F-5919F0A03323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1D2413AA-E9C9-4063-A40F-31C3653DDF8F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15">
              <a:extLst>
                <a:ext uri="{FF2B5EF4-FFF2-40B4-BE49-F238E27FC236}">
                  <a16:creationId xmlns:a16="http://schemas.microsoft.com/office/drawing/2014/main" id="{98EE8A88-944E-4EAF-802A-76F8CA0050A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16">
              <a:extLst>
                <a:ext uri="{FF2B5EF4-FFF2-40B4-BE49-F238E27FC236}">
                  <a16:creationId xmlns:a16="http://schemas.microsoft.com/office/drawing/2014/main" id="{0A2BE1D3-6B9D-4BA7-AAC7-928A6AA44D8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576E8FCF-68A2-4B49-93A1-8F3AE723DA83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8">
              <a:extLst>
                <a:ext uri="{FF2B5EF4-FFF2-40B4-BE49-F238E27FC236}">
                  <a16:creationId xmlns:a16="http://schemas.microsoft.com/office/drawing/2014/main" id="{E38FF078-492E-46D5-B6EE-4FF39A801B41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9">
              <a:extLst>
                <a:ext uri="{FF2B5EF4-FFF2-40B4-BE49-F238E27FC236}">
                  <a16:creationId xmlns:a16="http://schemas.microsoft.com/office/drawing/2014/main" id="{CE554615-93B8-4E75-BBD0-67603689B6A1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20">
              <a:extLst>
                <a:ext uri="{FF2B5EF4-FFF2-40B4-BE49-F238E27FC236}">
                  <a16:creationId xmlns:a16="http://schemas.microsoft.com/office/drawing/2014/main" id="{AC36994E-976C-4B08-8784-AAC20FDF60E3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21">
              <a:extLst>
                <a:ext uri="{FF2B5EF4-FFF2-40B4-BE49-F238E27FC236}">
                  <a16:creationId xmlns:a16="http://schemas.microsoft.com/office/drawing/2014/main" id="{7EEBE4CE-D8B6-495B-ACCE-C188E8DF4878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FD50BD70-C637-458B-8952-261DED7CC717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132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gradFill>
          <a:gsLst>
            <a:gs pos="0">
              <a:schemeClr val="bg1"/>
            </a:gs>
            <a:gs pos="100000">
              <a:schemeClr val="accent1">
                <a:tint val="23500"/>
                <a:satMod val="160000"/>
                <a:alpha val="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2498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23478"/>
            <a:ext cx="8928992" cy="489654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54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715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11706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107504" y="1131590"/>
            <a:ext cx="8928992" cy="388843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4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5" r:id="rId3"/>
    <p:sldLayoutId id="2147483676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4" r:id="rId2"/>
    <p:sldLayoutId id="2147483671" r:id="rId3"/>
    <p:sldLayoutId id="2147483661" r:id="rId4"/>
    <p:sldLayoutId id="2147483660" r:id="rId5"/>
    <p:sldLayoutId id="2147483655" r:id="rId6"/>
    <p:sldLayoutId id="2147483662" r:id="rId7"/>
    <p:sldLayoutId id="2147483663" r:id="rId8"/>
    <p:sldLayoutId id="2147483673" r:id="rId9"/>
    <p:sldLayoutId id="2147483665" r:id="rId10"/>
    <p:sldLayoutId id="2147483666" r:id="rId11"/>
    <p:sldLayoutId id="2147483667" r:id="rId12"/>
    <p:sldLayoutId id="2147483672" r:id="rId13"/>
    <p:sldLayoutId id="2147483668" r:id="rId14"/>
    <p:sldLayoutId id="2147483669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3291830"/>
            <a:ext cx="9144000" cy="1080120"/>
          </a:xfrm>
        </p:spPr>
        <p:txBody>
          <a:bodyPr/>
          <a:lstStyle/>
          <a:p>
            <a:pPr lvl="0"/>
            <a:r>
              <a:rPr lang="hu-HU" altLang="ko-KR" dirty="0" smtClean="0">
                <a:ea typeface="맑은 고딕" pitchFamily="50" charset="-127"/>
              </a:rPr>
              <a:t>Fenntarthatóság a turisztikai vállalkozásokban 2.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4416243"/>
            <a:ext cx="9144000" cy="432048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hu-HU" altLang="ko-KR" dirty="0" smtClean="0"/>
              <a:t>FENNTARTHATÓSÁG A SZÁLLODAIPARBAN</a:t>
            </a:r>
            <a:endParaRPr lang="en-US" altLang="ko-KR" dirty="0"/>
          </a:p>
        </p:txBody>
      </p:sp>
      <p:sp>
        <p:nvSpPr>
          <p:cNvPr id="12" name="Folyamatábra: Kézi adatbevitel 11">
            <a:extLst>
              <a:ext uri="{FF2B5EF4-FFF2-40B4-BE49-F238E27FC236}">
                <a16:creationId xmlns:a16="http://schemas.microsoft.com/office/drawing/2014/main" id="{6F278F94-60BA-4CE6-B1AF-44ED6021ED38}"/>
              </a:ext>
            </a:extLst>
          </p:cNvPr>
          <p:cNvSpPr/>
          <p:nvPr/>
        </p:nvSpPr>
        <p:spPr>
          <a:xfrm rot="10800000">
            <a:off x="-396551" y="10266"/>
            <a:ext cx="1472731" cy="5729835"/>
          </a:xfrm>
          <a:prstGeom prst="flowChartManualInpu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3" name="Folyamatábra: Kézi adatbevitel 12">
            <a:extLst>
              <a:ext uri="{FF2B5EF4-FFF2-40B4-BE49-F238E27FC236}">
                <a16:creationId xmlns:a16="http://schemas.microsoft.com/office/drawing/2014/main" id="{591593CB-673D-47DE-B12D-206B4FCD1A0C}"/>
              </a:ext>
            </a:extLst>
          </p:cNvPr>
          <p:cNvSpPr/>
          <p:nvPr/>
        </p:nvSpPr>
        <p:spPr>
          <a:xfrm rot="10800000">
            <a:off x="-756591" y="-164554"/>
            <a:ext cx="1374721" cy="5531423"/>
          </a:xfrm>
          <a:prstGeom prst="flowChartManualInp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D197AC08-97E7-47FD-9566-82F1B848E0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1470"/>
            <a:ext cx="1872208" cy="53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9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/>
              <a:t>CSR a szállodákban – környezetvédelem </a:t>
            </a:r>
            <a:r>
              <a:rPr lang="hu-HU" sz="2800" dirty="0" smtClean="0"/>
              <a:t>2.</a:t>
            </a:r>
            <a:endParaRPr lang="hu-HU" sz="28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006803899"/>
              </p:ext>
            </p:extLst>
          </p:nvPr>
        </p:nvGraphicFramePr>
        <p:xfrm>
          <a:off x="2555776" y="1429493"/>
          <a:ext cx="6480720" cy="3466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1691" y="1275606"/>
            <a:ext cx="111171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solidFill>
                  <a:schemeClr val="accent1"/>
                </a:solidFill>
                <a:cs typeface="Arial" pitchFamily="34" charset="0"/>
              </a:rPr>
              <a:t>0</a:t>
            </a:r>
            <a:r>
              <a:rPr lang="hu-HU" altLang="ko-KR" sz="4400" b="1" dirty="0" smtClean="0">
                <a:solidFill>
                  <a:schemeClr val="accent1"/>
                </a:solidFill>
                <a:cs typeface="Arial" pitchFamily="34" charset="0"/>
              </a:rPr>
              <a:t>1</a:t>
            </a:r>
            <a:endParaRPr lang="ko-KR" altLang="en-US" sz="4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1429493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hu-H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Eredmények: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2045047"/>
            <a:ext cx="20882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a környezettudatosság mellett az </a:t>
            </a:r>
            <a:r>
              <a:rPr lang="hu-HU" sz="1400" dirty="0" smtClean="0"/>
              <a:t>                      energiatakarékos          megoldások </a:t>
            </a:r>
            <a:r>
              <a:rPr lang="hu-HU" sz="1400" dirty="0"/>
              <a:t>csökkentik a költségeket, ami a </a:t>
            </a:r>
            <a:r>
              <a:rPr lang="hu-HU" sz="1400" dirty="0" smtClean="0"/>
              <a:t>    CSR </a:t>
            </a:r>
            <a:r>
              <a:rPr lang="hu-HU" sz="1400" dirty="0"/>
              <a:t>tevékenységek </a:t>
            </a:r>
            <a:r>
              <a:rPr lang="hu-HU" sz="1400" dirty="0" smtClean="0"/>
              <a:t>    alkalmazásának egyik   </a:t>
            </a:r>
            <a:r>
              <a:rPr lang="hu-HU" sz="1400" dirty="0"/>
              <a:t>legfőbb </a:t>
            </a:r>
            <a:r>
              <a:rPr lang="hu-HU" sz="1400" dirty="0" smtClean="0"/>
              <a:t>oka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19452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/>
              <a:t>CSR a szállodákban – környezetvédelem 3</a:t>
            </a:r>
            <a:r>
              <a:rPr lang="hu-HU" sz="2800" dirty="0" smtClean="0"/>
              <a:t>.</a:t>
            </a:r>
            <a:endParaRPr lang="hu-HU" sz="28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100039900"/>
              </p:ext>
            </p:extLst>
          </p:nvPr>
        </p:nvGraphicFramePr>
        <p:xfrm>
          <a:off x="2627784" y="1429493"/>
          <a:ext cx="6264696" cy="3466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1691" y="1275606"/>
            <a:ext cx="111171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solidFill>
                  <a:schemeClr val="accent1"/>
                </a:solidFill>
                <a:cs typeface="Arial" pitchFamily="34" charset="0"/>
              </a:rPr>
              <a:t>0</a:t>
            </a:r>
            <a:r>
              <a:rPr lang="hu-HU" altLang="ko-KR" sz="4400" b="1" dirty="0">
                <a:solidFill>
                  <a:schemeClr val="accent1"/>
                </a:solidFill>
                <a:cs typeface="Arial" pitchFamily="34" charset="0"/>
              </a:rPr>
              <a:t>2</a:t>
            </a:r>
            <a:endParaRPr lang="ko-KR" altLang="en-US" sz="4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1429493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hu-H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Eredmények: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2045047"/>
            <a:ext cx="20882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a válaszadók jelentős </a:t>
            </a:r>
            <a:r>
              <a:rPr lang="hu-HU" sz="1400" dirty="0" smtClean="0"/>
              <a:t>   része </a:t>
            </a:r>
            <a:r>
              <a:rPr lang="hu-HU" sz="1400" dirty="0"/>
              <a:t>fontosnak tartja a CSR tevékenységek </a:t>
            </a:r>
            <a:r>
              <a:rPr lang="hu-HU" sz="1400" dirty="0" smtClean="0"/>
              <a:t>    alkalmazását</a:t>
            </a:r>
            <a:r>
              <a:rPr lang="hu-HU" sz="1400" dirty="0"/>
              <a:t>, de azok </a:t>
            </a:r>
            <a:r>
              <a:rPr lang="hu-HU" sz="1400" dirty="0" smtClean="0"/>
              <a:t> hatékonyságának        mérését </a:t>
            </a:r>
            <a:r>
              <a:rPr lang="hu-HU" sz="1400" dirty="0"/>
              <a:t>csak kevesen </a:t>
            </a:r>
            <a:r>
              <a:rPr lang="hu-HU" sz="1400" dirty="0" smtClean="0"/>
              <a:t> szorgalmazzák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40790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artalom hely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952" y="2095579"/>
            <a:ext cx="2701140" cy="269178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sz="3200" dirty="0" smtClean="0"/>
              <a:t>Hazai szálláshelyek		</a:t>
            </a:r>
            <a:r>
              <a:rPr lang="hu-HU" altLang="ko-KR" sz="3200" dirty="0" err="1" smtClean="0"/>
              <a:t>Accor</a:t>
            </a:r>
            <a:r>
              <a:rPr lang="hu-HU" altLang="ko-KR" sz="3200" dirty="0" smtClean="0"/>
              <a:t> Hotels</a:t>
            </a:r>
            <a:endParaRPr lang="ko-KR" alt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761092" y="1868428"/>
            <a:ext cx="3240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5156375" y="1868428"/>
            <a:ext cx="3240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Rounded Rectangle 27"/>
          <p:cNvSpPr/>
          <p:nvPr/>
        </p:nvSpPr>
        <p:spPr>
          <a:xfrm>
            <a:off x="6626472" y="1453914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Rounded Rectangle 7"/>
          <p:cNvSpPr/>
          <p:nvPr/>
        </p:nvSpPr>
        <p:spPr>
          <a:xfrm>
            <a:off x="2228687" y="1421157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6"/>
          <p:cNvSpPr txBox="1"/>
          <p:nvPr/>
        </p:nvSpPr>
        <p:spPr>
          <a:xfrm>
            <a:off x="467544" y="2048150"/>
            <a:ext cx="3960440" cy="273921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err="1"/>
              <a:t>Planet</a:t>
            </a:r>
            <a:r>
              <a:rPr lang="hu-HU" dirty="0"/>
              <a:t> 21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400" dirty="0"/>
              <a:t>Globális fenntarthatósági program – </a:t>
            </a:r>
            <a:r>
              <a:rPr lang="hu-HU" sz="1400" dirty="0" smtClean="0"/>
              <a:t>  első </a:t>
            </a:r>
            <a:r>
              <a:rPr lang="hu-HU" sz="1400" dirty="0"/>
              <a:t>fázis 2011-2015, </a:t>
            </a:r>
            <a:r>
              <a:rPr lang="hu-HU" sz="1400" dirty="0" smtClean="0"/>
              <a:t>                        második </a:t>
            </a:r>
            <a:r>
              <a:rPr lang="hu-HU" sz="1400" dirty="0"/>
              <a:t>fázis 2016-2020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400" dirty="0"/>
              <a:t>Környezetvédelem és CSR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400" dirty="0"/>
              <a:t>A szállodákat a megvalósított akciók </a:t>
            </a:r>
            <a:r>
              <a:rPr lang="hu-HU" sz="1400" dirty="0" smtClean="0"/>
              <a:t>  függvényében </a:t>
            </a:r>
            <a:r>
              <a:rPr lang="hu-HU" sz="1400" dirty="0"/>
              <a:t>egy pontrendszer </a:t>
            </a:r>
            <a:r>
              <a:rPr lang="hu-HU" sz="1400" dirty="0" smtClean="0"/>
              <a:t>        segítségével </a:t>
            </a:r>
            <a:r>
              <a:rPr lang="hu-HU" sz="1400" dirty="0"/>
              <a:t>bronz, ezüst, arany </a:t>
            </a:r>
            <a:r>
              <a:rPr lang="hu-HU" sz="1400" dirty="0" smtClean="0"/>
              <a:t>vagy </a:t>
            </a:r>
            <a:r>
              <a:rPr lang="hu-HU" sz="1400" dirty="0"/>
              <a:t>platina kategóriába sorolják, </a:t>
            </a:r>
            <a:r>
              <a:rPr lang="hu-HU" sz="1400" dirty="0" smtClean="0"/>
              <a:t>amit </a:t>
            </a:r>
            <a:r>
              <a:rPr lang="hu-HU" sz="1400" dirty="0"/>
              <a:t>a </a:t>
            </a:r>
            <a:r>
              <a:rPr lang="hu-HU" sz="1400" dirty="0" smtClean="0"/>
              <a:t>    vendégek </a:t>
            </a:r>
            <a:r>
              <a:rPr lang="hu-HU" sz="1400" dirty="0"/>
              <a:t>is nyomon </a:t>
            </a:r>
            <a:r>
              <a:rPr lang="hu-HU" sz="1400" dirty="0" smtClean="0"/>
              <a:t>követhetnek</a:t>
            </a:r>
            <a:r>
              <a:rPr lang="hu-HU" sz="1400" dirty="0"/>
              <a:t>, </a:t>
            </a:r>
            <a:r>
              <a:rPr lang="hu-HU" sz="1400" dirty="0" smtClean="0"/>
              <a:t>    mert </a:t>
            </a:r>
            <a:r>
              <a:rPr lang="hu-HU" sz="1400" dirty="0"/>
              <a:t>ez az információ minden hotel </a:t>
            </a:r>
            <a:r>
              <a:rPr lang="hu-HU" sz="1400" dirty="0" smtClean="0"/>
              <a:t>   saját </a:t>
            </a:r>
            <a:r>
              <a:rPr lang="hu-HU" sz="1400" dirty="0"/>
              <a:t>weboldalán </a:t>
            </a:r>
            <a:r>
              <a:rPr lang="hu-HU" sz="1400" dirty="0" smtClean="0"/>
              <a:t>elérhető.</a:t>
            </a:r>
            <a:endParaRPr lang="hu-HU" sz="1400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12" name="Szöveg helye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288032"/>
          </a:xfrm>
        </p:spPr>
        <p:txBody>
          <a:bodyPr/>
          <a:lstStyle/>
          <a:p>
            <a:pPr algn="r"/>
            <a:r>
              <a:rPr lang="hu-HU" dirty="0"/>
              <a:t>https://</a:t>
            </a:r>
            <a:r>
              <a:rPr lang="hu-HU" dirty="0" smtClean="0"/>
              <a:t>group.accor.com/en/commitment	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81506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sz="2800" dirty="0"/>
              <a:t>Hazai szálláshelyek		</a:t>
            </a:r>
            <a:r>
              <a:rPr lang="hu-HU" altLang="ko-KR" sz="2800" dirty="0" smtClean="0"/>
              <a:t>Danubius Hotels</a:t>
            </a:r>
            <a:endParaRPr lang="ko-KR" altLang="en-US" sz="2800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hu-HU" dirty="0"/>
              <a:t>https://www.danubiushotels.com/hu/danubius-ajanlo/danubius-goes-green </a:t>
            </a:r>
          </a:p>
        </p:txBody>
      </p:sp>
      <p:sp>
        <p:nvSpPr>
          <p:cNvPr id="5" name="Téglalap 4"/>
          <p:cNvSpPr/>
          <p:nvPr/>
        </p:nvSpPr>
        <p:spPr>
          <a:xfrm>
            <a:off x="395536" y="1252186"/>
            <a:ext cx="806489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dirty="0"/>
              <a:t>Danubius </a:t>
            </a:r>
            <a:r>
              <a:rPr lang="hu-HU" sz="2000" dirty="0" err="1"/>
              <a:t>Goes</a:t>
            </a:r>
            <a:r>
              <a:rPr lang="hu-HU" sz="2000" dirty="0"/>
              <a:t> </a:t>
            </a:r>
            <a:r>
              <a:rPr lang="hu-HU" sz="2000" dirty="0" err="1"/>
              <a:t>Green</a:t>
            </a:r>
            <a:endParaRPr lang="hu-HU" sz="2000" dirty="0"/>
          </a:p>
          <a:p>
            <a:pPr lvl="1"/>
            <a:r>
              <a:rPr lang="hu-HU" dirty="0"/>
              <a:t>átfogó környezetvédelmi és felelősségi </a:t>
            </a:r>
            <a:r>
              <a:rPr lang="hu-HU" dirty="0" smtClean="0"/>
              <a:t>program</a:t>
            </a:r>
          </a:p>
          <a:p>
            <a:pPr lvl="1"/>
            <a:endParaRPr lang="hu-HU" sz="1000" dirty="0"/>
          </a:p>
          <a:p>
            <a:pPr lvl="1"/>
            <a:r>
              <a:rPr lang="hu-HU" dirty="0"/>
              <a:t>„a program négy, egyaránt fontos pilléren nyugszik:</a:t>
            </a:r>
          </a:p>
          <a:p>
            <a:pPr lvl="2"/>
            <a:r>
              <a:rPr lang="hu-HU" sz="1600" dirty="0"/>
              <a:t>épületeink energiafogyasztása a lehető leghatékonyabb legyen a vendégeink minőségi kiszolgálását is szem előtt tartva;</a:t>
            </a:r>
          </a:p>
          <a:p>
            <a:pPr lvl="2"/>
            <a:r>
              <a:rPr lang="hu-HU" sz="1600" dirty="0"/>
              <a:t>a lehető legnagyobb mértékben támaszkodjunk a megújuló energiaforrások felhasználására;</a:t>
            </a:r>
          </a:p>
          <a:p>
            <a:pPr lvl="2"/>
            <a:r>
              <a:rPr lang="hu-HU" sz="1600" dirty="0"/>
              <a:t>a folyamataink a lehető legkevesebb, tovább már nem hasznosítható kimenettel rendelkezzenek;</a:t>
            </a:r>
          </a:p>
          <a:p>
            <a:pPr lvl="2"/>
            <a:r>
              <a:rPr lang="hu-HU" sz="1600" dirty="0"/>
              <a:t>munkatársaink átérezzék és aktívan viseljék azt a felelősséget, amely a jövő megóvása érdekében szükséges.”</a:t>
            </a:r>
          </a:p>
        </p:txBody>
      </p:sp>
    </p:spTree>
    <p:extLst>
      <p:ext uri="{BB962C8B-B14F-4D97-AF65-F5344CB8AC3E}">
        <p14:creationId xmlns:p14="http://schemas.microsoft.com/office/powerpoint/2010/main" val="411272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Köszönöm a figyelmet</a:t>
            </a:r>
            <a:endParaRPr lang="ko-KR" altLang="en-US" dirty="0"/>
          </a:p>
        </p:txBody>
      </p:sp>
      <p:grpSp>
        <p:nvGrpSpPr>
          <p:cNvPr id="5" name="그룹 315">
            <a:extLst>
              <a:ext uri="{FF2B5EF4-FFF2-40B4-BE49-F238E27FC236}">
                <a16:creationId xmlns:a16="http://schemas.microsoft.com/office/drawing/2014/main" id="{6937C4F8-533A-4E51-A4C0-509EE14035BC}"/>
              </a:ext>
            </a:extLst>
          </p:cNvPr>
          <p:cNvGrpSpPr/>
          <p:nvPr/>
        </p:nvGrpSpPr>
        <p:grpSpPr>
          <a:xfrm>
            <a:off x="611560" y="1768903"/>
            <a:ext cx="2924414" cy="1720553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34B83E7E-0E89-4CC8-9137-066F8F452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764D2098-AC1D-4964-B491-6651980C4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50827A2-A057-460E-864B-86A83328F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6F2254E-530C-4801-B2BA-CA2A5861E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0" name="Kép 9">
            <a:extLst>
              <a:ext uri="{FF2B5EF4-FFF2-40B4-BE49-F238E27FC236}">
                <a16:creationId xmlns:a16="http://schemas.microsoft.com/office/drawing/2014/main" id="{7339EE17-F943-4AF3-AE25-A8349677A6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02218" y="3243321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0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Turisztikai szálláshelyek</a:t>
            </a:r>
            <a:endParaRPr lang="ko-KR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61092" y="1868428"/>
            <a:ext cx="3240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5156375" y="1868428"/>
            <a:ext cx="3240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Rounded Rectangle 27"/>
          <p:cNvSpPr/>
          <p:nvPr/>
        </p:nvSpPr>
        <p:spPr>
          <a:xfrm>
            <a:off x="6626472" y="1453914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Rounded Rectangle 7"/>
          <p:cNvSpPr/>
          <p:nvPr/>
        </p:nvSpPr>
        <p:spPr>
          <a:xfrm>
            <a:off x="2228687" y="1421157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6"/>
          <p:cNvSpPr txBox="1"/>
          <p:nvPr/>
        </p:nvSpPr>
        <p:spPr>
          <a:xfrm>
            <a:off x="827584" y="2157418"/>
            <a:ext cx="3217951" cy="15081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altLang="ko-K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 turizmus rendszere</a:t>
            </a:r>
          </a:p>
          <a:p>
            <a:pPr algn="ctr"/>
            <a:endParaRPr lang="hu-HU" altLang="ko-KR" sz="20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ctr"/>
            <a:r>
              <a:rPr lang="hu-HU" sz="2000" dirty="0"/>
              <a:t>tárgyi alrendszer/kínálat – szállásszolgáltatások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4860032" y="2157418"/>
            <a:ext cx="3672408" cy="24314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2000" dirty="0"/>
              <a:t>A fenntarthatóság aspektusai </a:t>
            </a:r>
            <a:endParaRPr lang="hu-HU" sz="2000" dirty="0" smtClean="0"/>
          </a:p>
          <a:p>
            <a:pPr algn="ctr"/>
            <a:r>
              <a:rPr lang="hu-HU" sz="2000" dirty="0" smtClean="0"/>
              <a:t>a </a:t>
            </a:r>
            <a:r>
              <a:rPr lang="hu-HU" sz="2000" dirty="0"/>
              <a:t>szálláshelyek esetében</a:t>
            </a:r>
            <a:r>
              <a:rPr lang="hu-HU" sz="2000" dirty="0" smtClean="0"/>
              <a:t>:</a:t>
            </a:r>
          </a:p>
          <a:p>
            <a:endParaRPr lang="hu-HU" sz="2000" dirty="0" smtClean="0"/>
          </a:p>
          <a:p>
            <a:pPr algn="ctr"/>
            <a:r>
              <a:rPr lang="hu-HU" sz="2000" dirty="0"/>
              <a:t>megépítésük és működtetésük is együtt jár természeti, </a:t>
            </a:r>
            <a:endParaRPr lang="hu-HU" sz="2000" dirty="0" smtClean="0"/>
          </a:p>
          <a:p>
            <a:pPr algn="ctr"/>
            <a:r>
              <a:rPr lang="hu-HU" sz="2000" dirty="0" smtClean="0"/>
              <a:t>társadalmi </a:t>
            </a:r>
            <a:r>
              <a:rPr lang="hu-HU" sz="2000" dirty="0"/>
              <a:t>és gazdasági </a:t>
            </a:r>
            <a:endParaRPr lang="hu-HU" sz="2000" dirty="0" smtClean="0"/>
          </a:p>
          <a:p>
            <a:pPr algn="ctr"/>
            <a:r>
              <a:rPr lang="hu-HU" sz="2000" dirty="0" smtClean="0"/>
              <a:t>hatásokkal</a:t>
            </a:r>
            <a:endParaRPr lang="hu-HU" sz="2000" dirty="0"/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438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600" dirty="0"/>
              <a:t>Turisztikai szálláshelyek – fenntarthatósági aspektusok	1.</a:t>
            </a:r>
          </a:p>
        </p:txBody>
      </p:sp>
      <p:sp>
        <p:nvSpPr>
          <p:cNvPr id="4" name="Téglalap 3"/>
          <p:cNvSpPr/>
          <p:nvPr/>
        </p:nvSpPr>
        <p:spPr>
          <a:xfrm>
            <a:off x="395536" y="1203598"/>
            <a:ext cx="828092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dirty="0"/>
              <a:t>Szálláshely építése és üzemeltetése	1.</a:t>
            </a:r>
          </a:p>
          <a:p>
            <a:pPr lvl="1"/>
            <a:endParaRPr lang="hu-HU" sz="1200" dirty="0" smtClean="0"/>
          </a:p>
          <a:p>
            <a:pPr lvl="1"/>
            <a:r>
              <a:rPr lang="hu-HU" dirty="0" smtClean="0"/>
              <a:t>a </a:t>
            </a:r>
            <a:r>
              <a:rPr lang="hu-HU" dirty="0"/>
              <a:t>helyszín/természeti környezet védelme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 szállodafejlesztések integrálása a területfejlesztési tervekbe – a vendégek számának növekedése növekvő környezetterhelést jelent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környezetvédelmi szempontok/előírások alkalmazása a tervezésben és a </a:t>
            </a:r>
            <a:r>
              <a:rPr lang="hu-HU" sz="1600" dirty="0" smtClean="0"/>
              <a:t>kivitelezésben</a:t>
            </a:r>
            <a:endParaRPr lang="hu-HU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táji környezetbe illeszkedő épületkialakítás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védett területen létesített szálloda esetén érvényesített szempontok – </a:t>
            </a:r>
            <a:r>
              <a:rPr lang="hu-HU" sz="1600" dirty="0" err="1"/>
              <a:t>Ökohotel</a:t>
            </a:r>
            <a:r>
              <a:rPr lang="hu-HU" sz="1600" dirty="0"/>
              <a:t> nemzeti parki területen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 túlzott területfelhasználás elkerülése – az épület/épületek mérete és a szobák mérete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 kapacitás megtervezése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az egyetemes tervezés elveinek alkalmazása</a:t>
            </a:r>
          </a:p>
        </p:txBody>
      </p:sp>
    </p:spTree>
    <p:extLst>
      <p:ext uri="{BB962C8B-B14F-4D97-AF65-F5344CB8AC3E}">
        <p14:creationId xmlns:p14="http://schemas.microsoft.com/office/powerpoint/2010/main" val="3210821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hu-HU" sz="2600" dirty="0">
                <a:solidFill>
                  <a:prstClr val="white"/>
                </a:solidFill>
              </a:rPr>
              <a:t>Turisztikai szálláshelyek – fenntarthatósági aspektusok	</a:t>
            </a:r>
            <a:r>
              <a:rPr lang="hu-HU" sz="2600" dirty="0" smtClean="0">
                <a:solidFill>
                  <a:prstClr val="white"/>
                </a:solidFill>
              </a:rPr>
              <a:t>2.</a:t>
            </a:r>
            <a:endParaRPr lang="hu-HU" sz="2600" dirty="0">
              <a:solidFill>
                <a:prstClr val="white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611560" y="1275606"/>
            <a:ext cx="792088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dirty="0"/>
              <a:t>Szálláshely építése és üzemeltetése	2</a:t>
            </a:r>
            <a:r>
              <a:rPr lang="hu-HU" sz="2000" dirty="0" smtClean="0"/>
              <a:t>.</a:t>
            </a:r>
          </a:p>
          <a:p>
            <a:endParaRPr lang="hu-HU" sz="1200" dirty="0"/>
          </a:p>
          <a:p>
            <a:pPr lvl="1"/>
            <a:r>
              <a:rPr lang="hu-HU" dirty="0"/>
              <a:t>az üzemelésben energiahatékony/energiatakarékos megoldások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megújuló energiaforrások hasznosítása/energiarendszerekbe való </a:t>
            </a:r>
            <a:r>
              <a:rPr lang="hu-HU" sz="1600" dirty="0" smtClean="0"/>
              <a:t>        bevonása</a:t>
            </a:r>
            <a:endParaRPr lang="hu-HU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az energiafelhasználás racionalizálása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kis távolságokról történő árurendelés/rövid ellátási láncok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takarékosságra ösztönző szemléletformálás</a:t>
            </a:r>
          </a:p>
          <a:p>
            <a:pPr lvl="1"/>
            <a:r>
              <a:rPr lang="hu-HU" dirty="0"/>
              <a:t>akadálymentesség a kommunikációban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akadálymentes foglalási rendszerek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akadálymentes honlapok</a:t>
            </a:r>
          </a:p>
        </p:txBody>
      </p:sp>
    </p:spTree>
    <p:extLst>
      <p:ext uri="{BB962C8B-B14F-4D97-AF65-F5344CB8AC3E}">
        <p14:creationId xmlns:p14="http://schemas.microsoft.com/office/powerpoint/2010/main" val="1395354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hu-HU" sz="2600" dirty="0">
                <a:solidFill>
                  <a:prstClr val="white"/>
                </a:solidFill>
              </a:rPr>
              <a:t>Turisztikai szálláshelyek – fenntarthatósági aspektusok	</a:t>
            </a:r>
            <a:r>
              <a:rPr lang="hu-HU" sz="2600" dirty="0" smtClean="0">
                <a:solidFill>
                  <a:prstClr val="white"/>
                </a:solidFill>
              </a:rPr>
              <a:t>3.</a:t>
            </a:r>
            <a:endParaRPr lang="hu-HU" sz="2600" dirty="0">
              <a:solidFill>
                <a:prstClr val="white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539552" y="1203598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dirty="0"/>
              <a:t>Fenntarthatóság a </a:t>
            </a:r>
            <a:r>
              <a:rPr lang="hu-HU" sz="2000" dirty="0" smtClean="0"/>
              <a:t>szállodaiparban</a:t>
            </a:r>
          </a:p>
          <a:p>
            <a:endParaRPr lang="hu-HU" sz="1200" dirty="0"/>
          </a:p>
          <a:p>
            <a:pPr lvl="1"/>
            <a:r>
              <a:rPr lang="hu-HU" dirty="0"/>
              <a:t>természeti környezet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 szállodavállalatok olyan programokat vezettek be, amivel többek között csökkentették az energiafelhasználást és a szemét mennyiségét </a:t>
            </a:r>
            <a:r>
              <a:rPr lang="hu-HU" sz="1600" dirty="0" smtClean="0"/>
              <a:t>            mindennapi </a:t>
            </a:r>
            <a:r>
              <a:rPr lang="hu-HU" sz="1600" dirty="0"/>
              <a:t>tevékenységük során</a:t>
            </a:r>
          </a:p>
          <a:p>
            <a:pPr lvl="1"/>
            <a:r>
              <a:rPr lang="hu-HU" dirty="0"/>
              <a:t>társadalmi környezet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társadalmi felelősségvállalás koncepciója (CSR) – a </a:t>
            </a:r>
            <a:r>
              <a:rPr lang="hu-HU" sz="1600" dirty="0" smtClean="0"/>
              <a:t>szállodavállalatok     </a:t>
            </a:r>
            <a:r>
              <a:rPr lang="hu-HU" sz="1600" dirty="0"/>
              <a:t>önként integrálják a társadalmi és környezeti megfontolásokat az üzleti </a:t>
            </a:r>
            <a:r>
              <a:rPr lang="hu-HU" sz="1600" dirty="0" smtClean="0"/>
              <a:t>    folyamataikba</a:t>
            </a:r>
            <a:endParaRPr lang="hu-HU" sz="1600" dirty="0"/>
          </a:p>
          <a:p>
            <a:pPr lvl="1"/>
            <a:r>
              <a:rPr lang="hu-HU" dirty="0"/>
              <a:t>gazdasági környezet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cél, hogy a szállodavállalat fejlődése járuljon hozzá a helyi közösség </a:t>
            </a:r>
            <a:r>
              <a:rPr lang="hu-HU" sz="1600" dirty="0" smtClean="0"/>
              <a:t>        fejlődéséhez</a:t>
            </a:r>
            <a:endParaRPr lang="hu-HU" sz="1600" dirty="0"/>
          </a:p>
          <a:p>
            <a:pPr lvl="1"/>
            <a:r>
              <a:rPr lang="hu-HU" dirty="0"/>
              <a:t>minősítőrendszerek alkalmazása</a:t>
            </a:r>
          </a:p>
        </p:txBody>
      </p:sp>
    </p:spTree>
    <p:extLst>
      <p:ext uri="{BB962C8B-B14F-4D97-AF65-F5344CB8AC3E}">
        <p14:creationId xmlns:p14="http://schemas.microsoft.com/office/powerpoint/2010/main" val="329610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hu-HU" sz="2600" dirty="0">
                <a:solidFill>
                  <a:prstClr val="white"/>
                </a:solidFill>
              </a:rPr>
              <a:t>Turisztikai szálláshelyek – fenntarthatósági aspektusok	</a:t>
            </a:r>
            <a:r>
              <a:rPr lang="hu-HU" sz="2600" dirty="0" smtClean="0">
                <a:solidFill>
                  <a:prstClr val="white"/>
                </a:solidFill>
              </a:rPr>
              <a:t>4.</a:t>
            </a:r>
            <a:endParaRPr lang="hu-HU" sz="2600" dirty="0">
              <a:solidFill>
                <a:prstClr val="white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539552" y="1131590"/>
            <a:ext cx="770485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dirty="0"/>
              <a:t>Hozzáférhetőség – </a:t>
            </a:r>
            <a:r>
              <a:rPr lang="hu-HU" sz="2000" dirty="0" smtClean="0"/>
              <a:t>akadálymentesség</a:t>
            </a:r>
          </a:p>
          <a:p>
            <a:endParaRPr lang="hu-HU" sz="1200" dirty="0"/>
          </a:p>
          <a:p>
            <a:pPr lvl="1"/>
            <a:r>
              <a:rPr lang="hu-HU" dirty="0"/>
              <a:t>társadalmi, morális elvárás</a:t>
            </a:r>
          </a:p>
          <a:p>
            <a:pPr lvl="1"/>
            <a:r>
              <a:rPr lang="hu-HU" dirty="0"/>
              <a:t>jelentős keresleti szegmens – speciális igényű utazók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fogyatékossággal élők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időskorúak (65+)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időszakosan fogyatékossággal élők (pl. baleseti sérültek a gyógyulás </a:t>
            </a:r>
            <a:r>
              <a:rPr lang="hu-HU" sz="1600" dirty="0" smtClean="0"/>
              <a:t> ideje </a:t>
            </a:r>
            <a:r>
              <a:rPr lang="hu-HU" sz="1600" dirty="0"/>
              <a:t>alatt)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kismamák, kisgyermekes és többgenerációs családok</a:t>
            </a:r>
          </a:p>
          <a:p>
            <a:pPr lvl="1"/>
            <a:r>
              <a:rPr lang="hu-HU" dirty="0"/>
              <a:t>nemzetközi és hazai stratégiák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Európai Fogyatékosságügyi Stratégia 2010-2020 – akadálymentes </a:t>
            </a:r>
            <a:r>
              <a:rPr lang="hu-HU" sz="1600" dirty="0" smtClean="0"/>
              <a:t>   Európa</a:t>
            </a:r>
            <a:endParaRPr lang="hu-HU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Nemzeti Turizmusfejlesztési Stratégia 2030 – a hozzáférhető turizmus megvalósítása</a:t>
            </a:r>
          </a:p>
        </p:txBody>
      </p:sp>
    </p:spTree>
    <p:extLst>
      <p:ext uri="{BB962C8B-B14F-4D97-AF65-F5344CB8AC3E}">
        <p14:creationId xmlns:p14="http://schemas.microsoft.com/office/powerpoint/2010/main" val="3760643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/>
              <a:t>Szállodai innovációk – környezettudatosság 1.</a:t>
            </a:r>
          </a:p>
        </p:txBody>
      </p:sp>
      <p:sp>
        <p:nvSpPr>
          <p:cNvPr id="4" name="Téglalap 3"/>
          <p:cNvSpPr/>
          <p:nvPr/>
        </p:nvSpPr>
        <p:spPr>
          <a:xfrm>
            <a:off x="611560" y="1131590"/>
            <a:ext cx="799288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dirty="0"/>
              <a:t>Zöld innováció (</a:t>
            </a:r>
            <a:r>
              <a:rPr lang="hu-HU" sz="2000" dirty="0" err="1"/>
              <a:t>green</a:t>
            </a:r>
            <a:r>
              <a:rPr lang="hu-HU" sz="2000" dirty="0"/>
              <a:t> </a:t>
            </a:r>
            <a:r>
              <a:rPr lang="hu-HU" sz="2000" dirty="0" err="1"/>
              <a:t>innovation</a:t>
            </a:r>
            <a:r>
              <a:rPr lang="hu-HU" sz="2000" dirty="0"/>
              <a:t>) a hazai szállodákban – </a:t>
            </a:r>
            <a:r>
              <a:rPr lang="hu-HU" sz="2000" dirty="0" smtClean="0"/>
              <a:t>                  kutatás 2014</a:t>
            </a:r>
            <a:endParaRPr lang="hu-HU" sz="2000" dirty="0"/>
          </a:p>
          <a:p>
            <a:pPr lvl="1"/>
            <a:r>
              <a:rPr lang="hu-HU" dirty="0"/>
              <a:t>a vizsgálat célja: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 környezettudatos innovációk szerepe és aránya az innovációs célok </a:t>
            </a:r>
            <a:r>
              <a:rPr lang="hu-HU" sz="1600" dirty="0" smtClean="0"/>
              <a:t>    között</a:t>
            </a:r>
            <a:endParaRPr lang="hu-HU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 magyar szállodák „zöld” intézkedésekhez és gyakorlatokhoz való </a:t>
            </a:r>
            <a:r>
              <a:rPr lang="hu-HU" sz="1600" dirty="0" smtClean="0"/>
              <a:t>         hozzáállása</a:t>
            </a:r>
            <a:endParaRPr lang="hu-HU" sz="1600" dirty="0"/>
          </a:p>
          <a:p>
            <a:pPr lvl="1"/>
            <a:r>
              <a:rPr lang="hu-HU" dirty="0"/>
              <a:t>73 hazai szálloda (6 ötcsillagos, 45 négycsillagos, 22 háromcsillagos)</a:t>
            </a:r>
          </a:p>
          <a:p>
            <a:pPr lvl="1"/>
            <a:r>
              <a:rPr lang="hu-HU" dirty="0"/>
              <a:t>eredmények: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az innovációk elsősorban technológiai jellegűek voltak, ezt követték a </a:t>
            </a:r>
            <a:r>
              <a:rPr lang="hu-HU" sz="1600" dirty="0" smtClean="0"/>
              <a:t>     szervezeti </a:t>
            </a:r>
            <a:r>
              <a:rPr lang="hu-HU" sz="1600" dirty="0"/>
              <a:t>és legkisebb mértékben az emberi erőforrás jellegű innovációk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az alkalmazott technológiai innovációk a vendégek elégedettségét </a:t>
            </a:r>
            <a:r>
              <a:rPr lang="hu-HU" sz="1600" dirty="0" smtClean="0"/>
              <a:t>         szolgáló </a:t>
            </a:r>
            <a:r>
              <a:rPr lang="hu-HU" sz="1600" dirty="0"/>
              <a:t>luxusberendezések beszerzését célozták</a:t>
            </a:r>
          </a:p>
        </p:txBody>
      </p:sp>
    </p:spTree>
    <p:extLst>
      <p:ext uri="{BB962C8B-B14F-4D97-AF65-F5344CB8AC3E}">
        <p14:creationId xmlns:p14="http://schemas.microsoft.com/office/powerpoint/2010/main" val="1986269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/>
              <a:t>Szállodai innovációk – környezettudatosság 2.</a:t>
            </a:r>
            <a:endParaRPr lang="ko-KR" altLang="en-US" sz="28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693788924"/>
              </p:ext>
            </p:extLst>
          </p:nvPr>
        </p:nvGraphicFramePr>
        <p:xfrm>
          <a:off x="2627784" y="1429493"/>
          <a:ext cx="6192688" cy="3466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1691" y="1275606"/>
            <a:ext cx="111171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4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1429493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hu-H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Eredmények: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2045047"/>
            <a:ext cx="20162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a szállodai innovációk céljai között a </a:t>
            </a:r>
            <a:r>
              <a:rPr lang="hu-HU" sz="1400" dirty="0" smtClean="0"/>
              <a:t>             környezettudatosság    és </a:t>
            </a:r>
            <a:r>
              <a:rPr lang="hu-HU" sz="1400" dirty="0"/>
              <a:t>a </a:t>
            </a:r>
            <a:r>
              <a:rPr lang="hu-HU" sz="1400" dirty="0" smtClean="0"/>
              <a:t>                            költséghatékonyság     a </a:t>
            </a:r>
            <a:r>
              <a:rPr lang="hu-HU" sz="1400" dirty="0"/>
              <a:t>két utolsó helyen </a:t>
            </a:r>
            <a:r>
              <a:rPr lang="hu-HU" sz="1400" dirty="0" smtClean="0"/>
              <a:t>         állnak</a:t>
            </a:r>
            <a:endParaRPr lang="hu-HU" sz="1400" dirty="0"/>
          </a:p>
        </p:txBody>
      </p:sp>
      <p:sp>
        <p:nvSpPr>
          <p:cNvPr id="6" name="Szöveg hely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1168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/>
              <a:t>CSR a szállodákban – környezetvédelem 1. </a:t>
            </a:r>
          </a:p>
        </p:txBody>
      </p:sp>
      <p:sp>
        <p:nvSpPr>
          <p:cNvPr id="4" name="Téglalap 3"/>
          <p:cNvSpPr/>
          <p:nvPr/>
        </p:nvSpPr>
        <p:spPr>
          <a:xfrm>
            <a:off x="395536" y="1131590"/>
            <a:ext cx="799288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dirty="0"/>
              <a:t>Társadalmi felelősségvállalás a magyarországi szállodákban – </a:t>
            </a:r>
            <a:r>
              <a:rPr lang="hu-HU" sz="2000" dirty="0" smtClean="0"/>
              <a:t>         kutatás </a:t>
            </a:r>
            <a:r>
              <a:rPr lang="hu-HU" sz="2000" dirty="0"/>
              <a:t>2018</a:t>
            </a:r>
          </a:p>
          <a:p>
            <a:pPr lvl="1"/>
            <a:r>
              <a:rPr lang="hu-HU" dirty="0"/>
              <a:t>a vizsgálat célja: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 hazai négy- és ötcsillagos szállodák környezetvédelemmel kapcsolatos attitűdjének vizsgálata</a:t>
            </a:r>
          </a:p>
          <a:p>
            <a:pPr lvl="1"/>
            <a:r>
              <a:rPr lang="hu-HU" dirty="0"/>
              <a:t>61 hazai szálloda (2 ötcsillagos, 59 négycsillagos)</a:t>
            </a:r>
          </a:p>
          <a:p>
            <a:pPr lvl="1"/>
            <a:r>
              <a:rPr lang="hu-HU" dirty="0"/>
              <a:t>eredmények: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 környezetvédelem szempontjából lényegesnek tartott tevékenységek </a:t>
            </a:r>
            <a:r>
              <a:rPr lang="hu-HU" sz="1600" dirty="0" smtClean="0"/>
              <a:t>  elsősorban </a:t>
            </a:r>
            <a:r>
              <a:rPr lang="hu-HU" sz="1600" dirty="0"/>
              <a:t>az energiatakarékosság és a hulladékgazdálkodás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 mintában szereplő szállodákra sajnos kevésbé jellemző az alternatív </a:t>
            </a:r>
            <a:r>
              <a:rPr lang="hu-HU" sz="1600" dirty="0" smtClean="0"/>
              <a:t>  energiaforrások </a:t>
            </a:r>
            <a:r>
              <a:rPr lang="hu-HU" sz="1600" dirty="0"/>
              <a:t>használata, de megjelenik a helyi közösség, mint együttműködő partner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600" dirty="0"/>
              <a:t>a válaszadók többsége a vendégelégedettség növelése miatt </a:t>
            </a:r>
            <a:r>
              <a:rPr lang="hu-HU" sz="1600" dirty="0" smtClean="0"/>
              <a:t>tartja          </a:t>
            </a:r>
            <a:r>
              <a:rPr lang="hu-HU" sz="1600" dirty="0"/>
              <a:t>fontosnak a társadalmi felelősségvállalást</a:t>
            </a:r>
          </a:p>
        </p:txBody>
      </p:sp>
    </p:spTree>
    <p:extLst>
      <p:ext uri="{BB962C8B-B14F-4D97-AF65-F5344CB8AC3E}">
        <p14:creationId xmlns:p14="http://schemas.microsoft.com/office/powerpoint/2010/main" val="103561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238E1A-69D5-4184-A3CB-A17BF6FAD80A}">
  <ds:schemaRefs>
    <ds:schemaRef ds:uri="http://purl.org/dc/elements/1.1/"/>
    <ds:schemaRef ds:uri="http://schemas.microsoft.com/office/2006/documentManagement/types"/>
    <ds:schemaRef ds:uri="6ad025bc-9453-4e28-b64e-60578e9b89e7"/>
    <ds:schemaRef ds:uri="http://www.w3.org/XML/1998/namespace"/>
    <ds:schemaRef ds:uri="http://purl.org/dc/terms/"/>
    <ds:schemaRef ds:uri="http://purl.org/dc/dcmitype/"/>
    <ds:schemaRef ds:uri="e497d766-9098-4312-9063-c7203b20471a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939A596-D1A6-4DAB-B980-ABD5763091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B63C8F-7465-4888-847D-A1586F7399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699</Words>
  <Application>Microsoft Office PowerPoint</Application>
  <PresentationFormat>Diavetítés a képernyőre (16:9 oldalarány)</PresentationFormat>
  <Paragraphs>107</Paragraphs>
  <Slides>14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3</vt:i4>
      </vt:variant>
      <vt:variant>
        <vt:lpstr>Diacímek</vt:lpstr>
      </vt:variant>
      <vt:variant>
        <vt:i4>14</vt:i4>
      </vt:variant>
    </vt:vector>
  </HeadingPairs>
  <TitlesOfParts>
    <vt:vector size="21" baseType="lpstr">
      <vt:lpstr>맑은 고딕</vt:lpstr>
      <vt:lpstr>Arial</vt:lpstr>
      <vt:lpstr>Arial Unicode MS</vt:lpstr>
      <vt:lpstr>Calibri</vt:lpstr>
      <vt:lpstr>Cover and End Slide Master</vt:lpstr>
      <vt:lpstr>Contents Slide Master</vt:lpstr>
      <vt:lpstr>Section Break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K</cp:lastModifiedBy>
  <cp:revision>158</cp:revision>
  <dcterms:created xsi:type="dcterms:W3CDTF">2016-12-05T23:26:54Z</dcterms:created>
  <dcterms:modified xsi:type="dcterms:W3CDTF">2020-10-11T21:40:17Z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0x0101006EB6529532E12541A66AA8D5596F9D6F</vt:lpwstr>
  </property>
</Properties>
</file>